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2" r:id="rId2"/>
    <p:sldId id="314" r:id="rId3"/>
    <p:sldId id="315" r:id="rId4"/>
    <p:sldId id="322" r:id="rId5"/>
    <p:sldId id="316" r:id="rId6"/>
    <p:sldId id="317" r:id="rId7"/>
    <p:sldId id="323" r:id="rId8"/>
    <p:sldId id="319" r:id="rId9"/>
    <p:sldId id="324" r:id="rId10"/>
    <p:sldId id="32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C5F2249-1123-4D1D-8631-EF41123835E4}">
          <p14:sldIdLst>
            <p14:sldId id="312"/>
            <p14:sldId id="314"/>
            <p14:sldId id="315"/>
            <p14:sldId id="322"/>
            <p14:sldId id="316"/>
            <p14:sldId id="317"/>
            <p14:sldId id="323"/>
            <p14:sldId id="319"/>
            <p14:sldId id="324"/>
            <p14:sldId id="325"/>
          </p14:sldIdLst>
        </p14:section>
        <p14:section name="Раздел без заголовка" id="{E907A874-F969-4EAC-AEA3-44E2EC33451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pos="4500" userDrawn="1">
          <p15:clr>
            <a:srgbClr val="A4A3A4"/>
          </p15:clr>
        </p15:guide>
        <p15:guide id="3" orient="horz" pos="3430" userDrawn="1">
          <p15:clr>
            <a:srgbClr val="A4A3A4"/>
          </p15:clr>
        </p15:guide>
        <p15:guide id="4" pos="461" userDrawn="1">
          <p15:clr>
            <a:srgbClr val="A4A3A4"/>
          </p15:clr>
        </p15:guide>
        <p15:guide id="5" pos="7310" userDrawn="1">
          <p15:clr>
            <a:srgbClr val="A4A3A4"/>
          </p15:clr>
        </p15:guide>
        <p15:guide id="6" orient="horz" pos="300" userDrawn="1">
          <p15:clr>
            <a:srgbClr val="A4A3A4"/>
          </p15:clr>
        </p15:guide>
        <p15:guide id="7" orient="horz" pos="4042" userDrawn="1">
          <p15:clr>
            <a:srgbClr val="A4A3A4"/>
          </p15:clr>
        </p15:guide>
        <p15:guide id="8" pos="948" userDrawn="1">
          <p15:clr>
            <a:srgbClr val="A4A3A4"/>
          </p15:clr>
        </p15:guide>
        <p15:guide id="9" pos="46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D5E9FB"/>
    <a:srgbClr val="F5F7F9"/>
    <a:srgbClr val="FFFFFF"/>
    <a:srgbClr val="F6F6F6"/>
    <a:srgbClr val="CB6A28"/>
    <a:srgbClr val="4FD1FF"/>
    <a:srgbClr val="D17C42"/>
    <a:srgbClr val="007CAA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6869" autoAdjust="0"/>
  </p:normalViewPr>
  <p:slideViewPr>
    <p:cSldViewPr snapToGrid="0">
      <p:cViewPr varScale="1">
        <p:scale>
          <a:sx n="107" d="100"/>
          <a:sy n="107" d="100"/>
        </p:scale>
        <p:origin x="1020" y="114"/>
      </p:cViewPr>
      <p:guideLst>
        <p:guide orient="horz" pos="1434"/>
        <p:guide pos="4500"/>
        <p:guide orient="horz" pos="3430"/>
        <p:guide pos="461"/>
        <p:guide pos="7310"/>
        <p:guide orient="horz" pos="300"/>
        <p:guide orient="horz" pos="4042"/>
        <p:guide pos="948"/>
        <p:guide pos="46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69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08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9AF3376-1D68-46BC-984E-0034DA2C6EF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165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1262"/>
            <a:ext cx="5486400" cy="360010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33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1262"/>
            <a:ext cx="5486400" cy="360010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70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1262"/>
            <a:ext cx="5486400" cy="360010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46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1262"/>
            <a:ext cx="5486400" cy="360010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240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1262"/>
            <a:ext cx="5486400" cy="360010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520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1262"/>
            <a:ext cx="5486400" cy="360010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70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1262"/>
            <a:ext cx="5486400" cy="360010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204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1262"/>
            <a:ext cx="5486400" cy="360010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676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1262"/>
            <a:ext cx="5486400" cy="360010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122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8" indent="0" algn="ctr">
              <a:buNone/>
              <a:defRPr sz="2000"/>
            </a:lvl2pPr>
            <a:lvl3pPr marL="914436" indent="0" algn="ctr">
              <a:buNone/>
              <a:defRPr sz="1801"/>
            </a:lvl3pPr>
            <a:lvl4pPr marL="1371653" indent="0" algn="ctr">
              <a:buNone/>
              <a:defRPr sz="1600"/>
            </a:lvl4pPr>
            <a:lvl5pPr marL="1828872" indent="0" algn="ctr">
              <a:buNone/>
              <a:defRPr sz="1600"/>
            </a:lvl5pPr>
            <a:lvl6pPr marL="2286089" indent="0" algn="ctr">
              <a:buNone/>
              <a:defRPr sz="1600"/>
            </a:lvl6pPr>
            <a:lvl7pPr marL="2743308" indent="0" algn="ctr">
              <a:buNone/>
              <a:defRPr sz="1600"/>
            </a:lvl7pPr>
            <a:lvl8pPr marL="3200526" indent="0" algn="ctr">
              <a:buNone/>
              <a:defRPr sz="1600"/>
            </a:lvl8pPr>
            <a:lvl9pPr marL="3657742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693A-7707-4C01-A73C-7F8184E928FB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4608-1C49-4D31-B9B4-D8610A9F5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24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693A-7707-4C01-A73C-7F8184E928FB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4608-1C49-4D31-B9B4-D8610A9F5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46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693A-7707-4C01-A73C-7F8184E928FB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4608-1C49-4D31-B9B4-D8610A9F5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1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693A-7707-4C01-A73C-7F8184E928FB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4608-1C49-4D31-B9B4-D8610A9F5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43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3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693A-7707-4C01-A73C-7F8184E928FB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4608-1C49-4D31-B9B4-D8610A9F5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0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693A-7707-4C01-A73C-7F8184E928FB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4608-1C49-4D31-B9B4-D8610A9F5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05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8" indent="0">
              <a:buNone/>
              <a:defRPr sz="2000" b="1"/>
            </a:lvl2pPr>
            <a:lvl3pPr marL="914436" indent="0">
              <a:buNone/>
              <a:defRPr sz="1801" b="1"/>
            </a:lvl3pPr>
            <a:lvl4pPr marL="1371653" indent="0">
              <a:buNone/>
              <a:defRPr sz="1600" b="1"/>
            </a:lvl4pPr>
            <a:lvl5pPr marL="1828872" indent="0">
              <a:buNone/>
              <a:defRPr sz="1600" b="1"/>
            </a:lvl5pPr>
            <a:lvl6pPr marL="2286089" indent="0">
              <a:buNone/>
              <a:defRPr sz="1600" b="1"/>
            </a:lvl6pPr>
            <a:lvl7pPr marL="2743308" indent="0">
              <a:buNone/>
              <a:defRPr sz="1600" b="1"/>
            </a:lvl7pPr>
            <a:lvl8pPr marL="3200526" indent="0">
              <a:buNone/>
              <a:defRPr sz="1600" b="1"/>
            </a:lvl8pPr>
            <a:lvl9pPr marL="365774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8" indent="0">
              <a:buNone/>
              <a:defRPr sz="2000" b="1"/>
            </a:lvl2pPr>
            <a:lvl3pPr marL="914436" indent="0">
              <a:buNone/>
              <a:defRPr sz="1801" b="1"/>
            </a:lvl3pPr>
            <a:lvl4pPr marL="1371653" indent="0">
              <a:buNone/>
              <a:defRPr sz="1600" b="1"/>
            </a:lvl4pPr>
            <a:lvl5pPr marL="1828872" indent="0">
              <a:buNone/>
              <a:defRPr sz="1600" b="1"/>
            </a:lvl5pPr>
            <a:lvl6pPr marL="2286089" indent="0">
              <a:buNone/>
              <a:defRPr sz="1600" b="1"/>
            </a:lvl6pPr>
            <a:lvl7pPr marL="2743308" indent="0">
              <a:buNone/>
              <a:defRPr sz="1600" b="1"/>
            </a:lvl7pPr>
            <a:lvl8pPr marL="3200526" indent="0">
              <a:buNone/>
              <a:defRPr sz="1600" b="1"/>
            </a:lvl8pPr>
            <a:lvl9pPr marL="365774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693A-7707-4C01-A73C-7F8184E928FB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4608-1C49-4D31-B9B4-D8610A9F5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1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693A-7707-4C01-A73C-7F8184E928FB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4608-1C49-4D31-B9B4-D8610A9F5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08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693A-7707-4C01-A73C-7F8184E928FB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4608-1C49-4D31-B9B4-D8610A9F5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37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9" y="987430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8" indent="0">
              <a:buNone/>
              <a:defRPr sz="1401"/>
            </a:lvl2pPr>
            <a:lvl3pPr marL="914436" indent="0">
              <a:buNone/>
              <a:defRPr sz="1200"/>
            </a:lvl3pPr>
            <a:lvl4pPr marL="1371653" indent="0">
              <a:buNone/>
              <a:defRPr sz="1001"/>
            </a:lvl4pPr>
            <a:lvl5pPr marL="1828872" indent="0">
              <a:buNone/>
              <a:defRPr sz="1001"/>
            </a:lvl5pPr>
            <a:lvl6pPr marL="2286089" indent="0">
              <a:buNone/>
              <a:defRPr sz="1001"/>
            </a:lvl6pPr>
            <a:lvl7pPr marL="2743308" indent="0">
              <a:buNone/>
              <a:defRPr sz="1001"/>
            </a:lvl7pPr>
            <a:lvl8pPr marL="3200526" indent="0">
              <a:buNone/>
              <a:defRPr sz="1001"/>
            </a:lvl8pPr>
            <a:lvl9pPr marL="3657742" indent="0">
              <a:buNone/>
              <a:defRPr sz="10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693A-7707-4C01-A73C-7F8184E928FB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4608-1C49-4D31-B9B4-D8610A9F5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50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9" y="987430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8" indent="0">
              <a:buNone/>
              <a:defRPr sz="2801"/>
            </a:lvl2pPr>
            <a:lvl3pPr marL="914436" indent="0">
              <a:buNone/>
              <a:defRPr sz="2400"/>
            </a:lvl3pPr>
            <a:lvl4pPr marL="1371653" indent="0">
              <a:buNone/>
              <a:defRPr sz="2000"/>
            </a:lvl4pPr>
            <a:lvl5pPr marL="1828872" indent="0">
              <a:buNone/>
              <a:defRPr sz="2000"/>
            </a:lvl5pPr>
            <a:lvl6pPr marL="2286089" indent="0">
              <a:buNone/>
              <a:defRPr sz="2000"/>
            </a:lvl6pPr>
            <a:lvl7pPr marL="2743308" indent="0">
              <a:buNone/>
              <a:defRPr sz="2000"/>
            </a:lvl7pPr>
            <a:lvl8pPr marL="3200526" indent="0">
              <a:buNone/>
              <a:defRPr sz="2000"/>
            </a:lvl8pPr>
            <a:lvl9pPr marL="365774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8" indent="0">
              <a:buNone/>
              <a:defRPr sz="1401"/>
            </a:lvl2pPr>
            <a:lvl3pPr marL="914436" indent="0">
              <a:buNone/>
              <a:defRPr sz="1200"/>
            </a:lvl3pPr>
            <a:lvl4pPr marL="1371653" indent="0">
              <a:buNone/>
              <a:defRPr sz="1001"/>
            </a:lvl4pPr>
            <a:lvl5pPr marL="1828872" indent="0">
              <a:buNone/>
              <a:defRPr sz="1001"/>
            </a:lvl5pPr>
            <a:lvl6pPr marL="2286089" indent="0">
              <a:buNone/>
              <a:defRPr sz="1001"/>
            </a:lvl6pPr>
            <a:lvl7pPr marL="2743308" indent="0">
              <a:buNone/>
              <a:defRPr sz="1001"/>
            </a:lvl7pPr>
            <a:lvl8pPr marL="3200526" indent="0">
              <a:buNone/>
              <a:defRPr sz="1001"/>
            </a:lvl8pPr>
            <a:lvl9pPr marL="3657742" indent="0">
              <a:buNone/>
              <a:defRPr sz="10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693A-7707-4C01-A73C-7F8184E928FB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4608-1C49-4D31-B9B4-D8610A9F5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5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693A-7707-4C01-A73C-7F8184E928FB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54608-1C49-4D31-B9B4-D8610A9F5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33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9" indent="-228609" algn="l" defTabSz="914436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828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5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4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82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98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7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134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353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3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36" algn="l" defTabSz="91443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3" algn="l" defTabSz="91443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2" algn="l" defTabSz="91443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9" algn="l" defTabSz="91443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8" algn="l" defTabSz="91443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6" algn="l" defTabSz="91443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42" algn="l" defTabSz="91443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1386" y="2089959"/>
            <a:ext cx="4456694" cy="2979421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b="1" dirty="0" smtClean="0">
                <a:solidFill>
                  <a:srgbClr val="4FD1FF"/>
                </a:solidFill>
              </a:rPr>
              <a:t>Виртуальный</a:t>
            </a:r>
            <a:br>
              <a:rPr lang="ru-RU" sz="4400" b="1" dirty="0" smtClean="0">
                <a:solidFill>
                  <a:srgbClr val="4FD1FF"/>
                </a:solidFill>
              </a:rPr>
            </a:br>
            <a:r>
              <a:rPr lang="ru-RU" sz="4400" b="1" dirty="0" smtClean="0">
                <a:solidFill>
                  <a:srgbClr val="4FD1FF"/>
                </a:solidFill>
              </a:rPr>
              <a:t>ассистент:</a:t>
            </a:r>
            <a:br>
              <a:rPr lang="ru-RU" sz="4400" b="1" dirty="0" smtClean="0">
                <a:solidFill>
                  <a:srgbClr val="4FD1FF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новый </a:t>
            </a:r>
            <a:r>
              <a:rPr lang="ru-RU" sz="3200" b="1" dirty="0">
                <a:solidFill>
                  <a:schemeClr val="bg1"/>
                </a:solidFill>
              </a:rPr>
              <a:t>уровень клиентской и технической поддержки на ЭТП</a:t>
            </a:r>
            <a:r>
              <a:rPr lang="ru-RU" sz="3200" b="1" dirty="0" smtClean="0">
                <a:solidFill>
                  <a:srgbClr val="4FD1FF"/>
                </a:solidFill>
              </a:rPr>
              <a:t/>
            </a:r>
            <a:br>
              <a:rPr lang="ru-RU" sz="3200" b="1" dirty="0" smtClean="0">
                <a:solidFill>
                  <a:srgbClr val="4FD1FF"/>
                </a:solidFill>
              </a:rPr>
            </a:br>
            <a:r>
              <a:rPr lang="ru-RU" sz="3200" b="1" dirty="0">
                <a:solidFill>
                  <a:srgbClr val="4FD1FF"/>
                </a:solidFill>
              </a:rPr>
              <a:t/>
            </a:r>
            <a:br>
              <a:rPr lang="ru-RU" sz="3200" b="1" dirty="0">
                <a:solidFill>
                  <a:srgbClr val="4FD1FF"/>
                </a:solidFill>
              </a:rPr>
            </a:br>
            <a:endParaRPr lang="ru-RU" sz="2700" b="1" dirty="0">
              <a:solidFill>
                <a:srgbClr val="4FD1FF"/>
              </a:solidFill>
            </a:endParaRPr>
          </a:p>
        </p:txBody>
      </p:sp>
      <p:pic>
        <p:nvPicPr>
          <p:cNvPr id="4" name="Монтажная область 7 копия@4x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188" y="508874"/>
            <a:ext cx="2471812" cy="67769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Оптимизация закупочной деятельности с помощью электронных площадок"/>
          <p:cNvSpPr txBox="1">
            <a:spLocks/>
          </p:cNvSpPr>
          <p:nvPr/>
        </p:nvSpPr>
        <p:spPr>
          <a:xfrm>
            <a:off x="10044545" y="6124572"/>
            <a:ext cx="1025230" cy="357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defTabSz="914425">
              <a:lnSpc>
                <a:spcPct val="90000"/>
              </a:lnSpc>
              <a:defRPr sz="42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2020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г.</a:t>
            </a:r>
            <a:endParaRPr lang="ru-RU" sz="1800" dirty="0">
              <a:solidFill>
                <a:schemeClr val="bg1"/>
              </a:solidFill>
              <a:latin typeface="Calibri" panose="020F0502020204030204" pitchFamily="34" charset="0"/>
              <a:ea typeface="Montserrat Bold"/>
              <a:cs typeface="Calibri" panose="020F0502020204030204" pitchFamily="34" charset="0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17299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2"/>
          </a:p>
        </p:txBody>
      </p:sp>
      <p:sp>
        <p:nvSpPr>
          <p:cNvPr id="23" name="TextBox 22"/>
          <p:cNvSpPr txBox="1"/>
          <p:nvPr/>
        </p:nvSpPr>
        <p:spPr>
          <a:xfrm>
            <a:off x="609600" y="5937504"/>
            <a:ext cx="1991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+mj-lt"/>
              </a:rPr>
              <a:t>Контакты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9601" y="1834083"/>
            <a:ext cx="490369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sz="2400" dirty="0" smtClean="0"/>
              <a:t>8 </a:t>
            </a:r>
            <a:r>
              <a:rPr lang="ru-RU" sz="2400" dirty="0"/>
              <a:t>(812) 578-01-96, 8 (800) 333-01-96</a:t>
            </a:r>
          </a:p>
          <a:p>
            <a:pPr lvl="0">
              <a:spcBef>
                <a:spcPts val="1200"/>
              </a:spcBef>
            </a:pPr>
            <a:r>
              <a:rPr lang="ru-RU" sz="2400" dirty="0"/>
              <a:t>5780196@comita.ru</a:t>
            </a:r>
          </a:p>
        </p:txBody>
      </p:sp>
    </p:spTree>
    <p:extLst>
      <p:ext uri="{BB962C8B-B14F-4D97-AF65-F5344CB8AC3E}">
        <p14:creationId xmlns:p14="http://schemas.microsoft.com/office/powerpoint/2010/main" val="23508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9" y="390525"/>
            <a:ext cx="2372774" cy="6505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3258" y="1187290"/>
            <a:ext cx="10835268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АО «Комита» </a:t>
            </a:r>
            <a:r>
              <a:rPr lang="ru-RU" sz="2400" dirty="0"/>
              <a:t>основано в Санкт-Петербурге в 1991 </a:t>
            </a:r>
            <a:r>
              <a:rPr lang="ru-RU" sz="2400" dirty="0" smtClean="0"/>
              <a:t>году, является одной из первых ИТ-компаний России.</a:t>
            </a:r>
          </a:p>
          <a:p>
            <a:pPr>
              <a:spcBef>
                <a:spcPts val="600"/>
              </a:spcBef>
            </a:pPr>
            <a:r>
              <a:rPr lang="ru-RU" sz="2400" dirty="0" smtClean="0"/>
              <a:t>Специалисты Службы технической поддержки консультируют более 100 тысяч пользователей по всему спектру своих программных продуктов и услуг: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2"/>
          </a:p>
        </p:txBody>
      </p:sp>
      <p:sp>
        <p:nvSpPr>
          <p:cNvPr id="10" name="Прямоугольник 9"/>
          <p:cNvSpPr/>
          <p:nvPr/>
        </p:nvSpPr>
        <p:spPr>
          <a:xfrm>
            <a:off x="8451434" y="2230775"/>
            <a:ext cx="3425184" cy="114172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2"/>
          </a:p>
        </p:txBody>
      </p:sp>
      <p:sp>
        <p:nvSpPr>
          <p:cNvPr id="8" name="TextBox 7"/>
          <p:cNvSpPr txBox="1"/>
          <p:nvPr/>
        </p:nvSpPr>
        <p:spPr>
          <a:xfrm>
            <a:off x="609600" y="5937504"/>
            <a:ext cx="6468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+mj-lt"/>
              </a:rPr>
              <a:t>Служба технической поддержки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31383" y="5563004"/>
            <a:ext cx="2867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algn="r">
              <a:spcBef>
                <a:spcPts val="600"/>
              </a:spcBef>
              <a:buClr>
                <a:srgbClr val="007CAA"/>
              </a:buClr>
            </a:pPr>
            <a:r>
              <a:rPr lang="ru-RU" sz="2400" dirty="0" smtClean="0"/>
              <a:t>и многих других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04925" y="3316513"/>
            <a:ext cx="475297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>
              <a:spcBef>
                <a:spcPts val="2400"/>
              </a:spcBef>
              <a:buClr>
                <a:srgbClr val="007CAA"/>
              </a:buClr>
            </a:pPr>
            <a:r>
              <a:rPr lang="ru-RU" sz="2400" dirty="0"/>
              <a:t>Электронный документооборот</a:t>
            </a:r>
          </a:p>
          <a:p>
            <a:pPr marL="360363">
              <a:spcBef>
                <a:spcPts val="2400"/>
              </a:spcBef>
              <a:buClr>
                <a:srgbClr val="007CAA"/>
              </a:buClr>
            </a:pPr>
            <a:r>
              <a:rPr lang="ru-RU" sz="2400" dirty="0"/>
              <a:t>Сдача отчётности в контролирующие органы</a:t>
            </a:r>
          </a:p>
          <a:p>
            <a:pPr marL="360363">
              <a:spcBef>
                <a:spcPts val="2400"/>
              </a:spcBef>
              <a:buClr>
                <a:srgbClr val="007CAA"/>
              </a:buClr>
            </a:pPr>
            <a:r>
              <a:rPr lang="ru-RU" sz="2400" dirty="0"/>
              <a:t>Защита </a:t>
            </a:r>
            <a:r>
              <a:rPr lang="ru-RU" sz="2400" dirty="0" smtClean="0"/>
              <a:t>информации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86524" y="3316513"/>
            <a:ext cx="4781551" cy="2162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>
              <a:spcBef>
                <a:spcPts val="2400"/>
              </a:spcBef>
              <a:buClr>
                <a:srgbClr val="007CAA"/>
              </a:buClr>
            </a:pPr>
            <a:r>
              <a:rPr lang="ru-RU" sz="2400" dirty="0"/>
              <a:t>Системы </a:t>
            </a:r>
            <a:r>
              <a:rPr lang="ru-RU" sz="2400" dirty="0" smtClean="0"/>
              <a:t>управления закупками </a:t>
            </a:r>
            <a:endParaRPr lang="ru-RU" sz="2400" dirty="0"/>
          </a:p>
          <a:p>
            <a:pPr marL="360363">
              <a:spcBef>
                <a:spcPts val="3600"/>
              </a:spcBef>
              <a:buClr>
                <a:srgbClr val="007CAA"/>
              </a:buClr>
            </a:pPr>
            <a:r>
              <a:rPr lang="ru-RU" sz="2400" dirty="0" smtClean="0"/>
              <a:t>Электронные торговые системы</a:t>
            </a:r>
            <a:endParaRPr lang="ru-RU" sz="2400" dirty="0"/>
          </a:p>
          <a:p>
            <a:pPr marL="360363">
              <a:spcBef>
                <a:spcPts val="3900"/>
              </a:spcBef>
              <a:buClr>
                <a:srgbClr val="007CAA"/>
              </a:buClr>
            </a:pPr>
            <a:r>
              <a:rPr lang="ru-RU" sz="2400" dirty="0"/>
              <a:t>Выпуск </a:t>
            </a:r>
            <a:r>
              <a:rPr lang="ru-RU" sz="2400" dirty="0" smtClean="0"/>
              <a:t>КСКП</a:t>
            </a:r>
            <a:r>
              <a:rPr lang="ru-RU" sz="2400" dirty="0"/>
              <a:t>Э</a:t>
            </a:r>
            <a:r>
              <a:rPr lang="ru-RU" sz="2400" dirty="0" smtClean="0"/>
              <a:t>П 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25" y="5001169"/>
            <a:ext cx="400050" cy="410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25" y="4223978"/>
            <a:ext cx="381000" cy="3905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25" y="3379720"/>
            <a:ext cx="381000" cy="3905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43" y="5001169"/>
            <a:ext cx="400050" cy="410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43" y="4223978"/>
            <a:ext cx="381000" cy="3905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43" y="3379720"/>
            <a:ext cx="3810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76250"/>
            <a:ext cx="10991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связи с запуском </a:t>
            </a:r>
            <a:r>
              <a:rPr lang="ru-RU" sz="2400" dirty="0"/>
              <a:t>собственных электронных торговых ресурсов нагрузка на Службу </a:t>
            </a:r>
            <a:r>
              <a:rPr lang="ru-RU" sz="2400" dirty="0" smtClean="0"/>
              <a:t>технической поддержки многократно возросла.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2"/>
          </a:p>
        </p:txBody>
      </p:sp>
      <p:sp>
        <p:nvSpPr>
          <p:cNvPr id="23" name="TextBox 22"/>
          <p:cNvSpPr txBox="1"/>
          <p:nvPr/>
        </p:nvSpPr>
        <p:spPr>
          <a:xfrm>
            <a:off x="609600" y="5937504"/>
            <a:ext cx="6468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+mj-lt"/>
              </a:rPr>
              <a:t>Служба технической поддержки</a:t>
            </a:r>
            <a:endParaRPr lang="ru-RU" sz="36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09314" y="4698197"/>
            <a:ext cx="3236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Универсальная электронная 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торговая площадка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409314" y="5362725"/>
            <a:ext cx="3236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+mj-lt"/>
              </a:rPr>
              <a:t>https</a:t>
            </a:r>
            <a:r>
              <a:rPr lang="en-US" sz="2000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:</a:t>
            </a:r>
            <a:r>
              <a:rPr lang="ru-RU" sz="2000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//</a:t>
            </a:r>
            <a:r>
              <a:rPr lang="en-US" sz="2000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etp.comita.ru</a:t>
            </a:r>
            <a:endParaRPr lang="ru-RU" sz="2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42444" y="4698201"/>
            <a:ext cx="3236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Универсальный 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электронный магазин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042444" y="5362730"/>
            <a:ext cx="3236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+mj-lt"/>
              </a:rPr>
              <a:t>https</a:t>
            </a:r>
            <a:r>
              <a:rPr lang="en-US" sz="2000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:</a:t>
            </a:r>
            <a:r>
              <a:rPr lang="ru-RU" sz="2000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//</a:t>
            </a:r>
            <a:r>
              <a:rPr lang="en-US" sz="2000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market.comita.ru</a:t>
            </a:r>
            <a:endParaRPr lang="ru-RU" sz="2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456534" y="4698201"/>
            <a:ext cx="3236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Электронный магазин 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ОАО «РЖД»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456534" y="5362730"/>
            <a:ext cx="3236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+mj-lt"/>
              </a:rPr>
              <a:t>https</a:t>
            </a:r>
            <a:r>
              <a:rPr lang="en-US" sz="2000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:</a:t>
            </a:r>
            <a:r>
              <a:rPr lang="ru-RU" sz="2000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//</a:t>
            </a:r>
            <a:r>
              <a:rPr lang="en-US" sz="2000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eshoprzd.ru</a:t>
            </a:r>
            <a:endParaRPr lang="ru-RU" sz="20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1" y="1904581"/>
            <a:ext cx="3906092" cy="260812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1" y="1906528"/>
            <a:ext cx="3906094" cy="260812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203" y="1906527"/>
            <a:ext cx="3906094" cy="260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2"/>
          </a:p>
        </p:txBody>
      </p:sp>
      <p:sp>
        <p:nvSpPr>
          <p:cNvPr id="23" name="TextBox 22"/>
          <p:cNvSpPr txBox="1"/>
          <p:nvPr/>
        </p:nvSpPr>
        <p:spPr>
          <a:xfrm>
            <a:off x="609600" y="5937504"/>
            <a:ext cx="9518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+mj-lt"/>
              </a:rPr>
              <a:t>Интерактивный робот «Виртуальный ассистент»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57364" y="1904581"/>
            <a:ext cx="52077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сновная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цель – обеспечить уменьшение времени оказания квалифицированной помощи пользователям в условиях увеличения количества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обращений.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558" y="32265"/>
            <a:ext cx="7914611" cy="568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91309" y="476250"/>
            <a:ext cx="51989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Интерактивный робот «Виртуальный ассистент» </a:t>
            </a:r>
            <a:r>
              <a:rPr lang="ru-RU" sz="2400" dirty="0" smtClean="0"/>
              <a:t>разработан с </a:t>
            </a:r>
            <a:r>
              <a:rPr lang="ru-RU" sz="2400" dirty="0"/>
              <a:t>учётом опыта создания </a:t>
            </a:r>
            <a:r>
              <a:rPr lang="ru-RU" sz="2400" dirty="0" smtClean="0"/>
              <a:t>широко известного чат-бота </a:t>
            </a:r>
            <a:r>
              <a:rPr lang="ru-RU" sz="2400" dirty="0"/>
              <a:t>Eugene </a:t>
            </a:r>
            <a:r>
              <a:rPr lang="ru-RU" sz="2400" dirty="0" err="1"/>
              <a:t>Goostman</a:t>
            </a:r>
            <a:r>
              <a:rPr lang="ru-RU" sz="2400" dirty="0"/>
              <a:t>, первым в мире прошедшего тест Тьюринга на «человечность».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2"/>
          </a:p>
        </p:txBody>
      </p:sp>
      <p:sp>
        <p:nvSpPr>
          <p:cNvPr id="23" name="TextBox 22"/>
          <p:cNvSpPr txBox="1"/>
          <p:nvPr/>
        </p:nvSpPr>
        <p:spPr>
          <a:xfrm>
            <a:off x="609600" y="5937504"/>
            <a:ext cx="9571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+mj-lt"/>
              </a:rPr>
              <a:t>Интерактивный робот «Виртуальный ассистент»</a:t>
            </a:r>
            <a:endParaRPr lang="ru-RU" sz="36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05351" y="2995095"/>
            <a:ext cx="9822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апреле 2019 г. </a:t>
            </a:r>
            <a:r>
              <a:rPr lang="ru-RU" sz="2400" dirty="0" smtClean="0"/>
              <a:t>интеллектуальный робот </a:t>
            </a:r>
            <a:r>
              <a:rPr lang="ru-RU" sz="2400" dirty="0"/>
              <a:t>введён в эксплуатацию на </a:t>
            </a:r>
            <a:r>
              <a:rPr lang="ru-RU" sz="2400" dirty="0" smtClean="0"/>
              <a:t>всех электронных </a:t>
            </a:r>
            <a:r>
              <a:rPr lang="ru-RU" sz="2400" dirty="0"/>
              <a:t>торговых ресурсах и сайтах группы </a:t>
            </a:r>
            <a:r>
              <a:rPr lang="ru-RU" sz="2400" dirty="0" smtClean="0"/>
              <a:t>компаний АО «Комита</a:t>
            </a:r>
            <a:r>
              <a:rPr lang="ru-RU" sz="2400" dirty="0"/>
              <a:t>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84" y="4073425"/>
            <a:ext cx="11409346" cy="15276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07693"/>
            <a:ext cx="5890259" cy="234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47675" y="294164"/>
            <a:ext cx="11535844" cy="5745585"/>
            <a:chOff x="609600" y="524015"/>
            <a:chExt cx="11245449" cy="5600949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57"/>
            <a:stretch/>
          </p:blipFill>
          <p:spPr>
            <a:xfrm>
              <a:off x="621157" y="524015"/>
              <a:ext cx="11233892" cy="5600949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7977396" y="1661062"/>
              <a:ext cx="2886935" cy="96231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2"/>
            </a:p>
          </p:txBody>
        </p:sp>
        <p:sp>
          <p:nvSpPr>
            <p:cNvPr id="32" name="Надпись 2"/>
            <p:cNvSpPr txBox="1">
              <a:spLocks noChangeArrowheads="1"/>
            </p:cNvSpPr>
            <p:nvPr/>
          </p:nvSpPr>
          <p:spPr bwMode="auto">
            <a:xfrm>
              <a:off x="699419" y="3462488"/>
              <a:ext cx="1444601" cy="229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База знаний</a:t>
              </a:r>
              <a:endPara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Надпись 2"/>
            <p:cNvSpPr txBox="1">
              <a:spLocks noChangeArrowheads="1"/>
            </p:cNvSpPr>
            <p:nvPr/>
          </p:nvSpPr>
          <p:spPr bwMode="auto">
            <a:xfrm>
              <a:off x="609600" y="5246681"/>
              <a:ext cx="1479330" cy="43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Администратор </a:t>
              </a:r>
              <a:r>
                <a:rPr lang="ru-RU" sz="1400" i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Web</a:t>
              </a:r>
              <a:r>
                <a:rPr lang="ru-RU" sz="14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-интерфейс</a:t>
              </a:r>
            </a:p>
          </p:txBody>
        </p:sp>
        <p:sp>
          <p:nvSpPr>
            <p:cNvPr id="34" name="Надпись 2"/>
            <p:cNvSpPr txBox="1">
              <a:spLocks noChangeArrowheads="1"/>
            </p:cNvSpPr>
            <p:nvPr/>
          </p:nvSpPr>
          <p:spPr bwMode="auto">
            <a:xfrm>
              <a:off x="2080559" y="3618332"/>
              <a:ext cx="860623" cy="229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Движок</a:t>
              </a:r>
              <a:endPara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Надпись 2"/>
            <p:cNvSpPr txBox="1">
              <a:spLocks noChangeArrowheads="1"/>
            </p:cNvSpPr>
            <p:nvPr/>
          </p:nvSpPr>
          <p:spPr bwMode="auto">
            <a:xfrm>
              <a:off x="2276404" y="908535"/>
              <a:ext cx="1468821" cy="473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Редактор </a:t>
              </a:r>
              <a:r>
                <a:rPr lang="ru-RU" sz="14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базы знаний робота</a:t>
              </a:r>
              <a:endPara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Надпись 2"/>
            <p:cNvSpPr txBox="1">
              <a:spLocks noChangeArrowheads="1"/>
            </p:cNvSpPr>
            <p:nvPr/>
          </p:nvSpPr>
          <p:spPr bwMode="auto">
            <a:xfrm>
              <a:off x="796906" y="1826091"/>
              <a:ext cx="2985510" cy="335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ПОРТАЛ </a:t>
              </a:r>
              <a:r>
                <a:rPr lang="ru-RU" sz="1400" dirty="0" smtClean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ВИРТУАЛЬНОГО </a:t>
              </a:r>
              <a:r>
                <a:rPr lang="ru-RU" sz="1400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АССИСТЕНТА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731838" y="1792792"/>
              <a:ext cx="3186659" cy="2346466"/>
            </a:xfrm>
            <a:prstGeom prst="rect">
              <a:avLst/>
            </a:prstGeom>
            <a:noFill/>
            <a:ln w="19050" cap="rnd" cmpd="sng">
              <a:solidFill>
                <a:srgbClr val="FF0000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8" name="Двойная стрелка влево/вправо 37"/>
            <p:cNvSpPr/>
            <p:nvPr/>
          </p:nvSpPr>
          <p:spPr>
            <a:xfrm>
              <a:off x="1871680" y="3045392"/>
              <a:ext cx="292762" cy="125240"/>
            </a:xfrm>
            <a:prstGeom prst="left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9" name="Двойная стрелка влево/вправо 38"/>
            <p:cNvSpPr/>
            <p:nvPr/>
          </p:nvSpPr>
          <p:spPr>
            <a:xfrm rot="5400000">
              <a:off x="1357960" y="4259629"/>
              <a:ext cx="273085" cy="124705"/>
            </a:xfrm>
            <a:prstGeom prst="left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0" name="Двойная стрелка влево/вправо 39"/>
            <p:cNvSpPr/>
            <p:nvPr/>
          </p:nvSpPr>
          <p:spPr>
            <a:xfrm rot="5400000">
              <a:off x="2915235" y="4228032"/>
              <a:ext cx="191160" cy="105972"/>
            </a:xfrm>
            <a:prstGeom prst="left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1" name="Надпись 2"/>
            <p:cNvSpPr txBox="1">
              <a:spLocks noChangeArrowheads="1"/>
            </p:cNvSpPr>
            <p:nvPr/>
          </p:nvSpPr>
          <p:spPr bwMode="auto">
            <a:xfrm>
              <a:off x="7410450" y="4291785"/>
              <a:ext cx="1359441" cy="34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ИНТЕРНЕТ</a:t>
              </a:r>
            </a:p>
          </p:txBody>
        </p:sp>
        <p:sp>
          <p:nvSpPr>
            <p:cNvPr id="42" name="Надпись 2"/>
            <p:cNvSpPr txBox="1">
              <a:spLocks noChangeArrowheads="1"/>
            </p:cNvSpPr>
            <p:nvPr/>
          </p:nvSpPr>
          <p:spPr bwMode="auto">
            <a:xfrm>
              <a:off x="5142838" y="1844237"/>
              <a:ext cx="1187143" cy="708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Сайт 1</a:t>
              </a:r>
              <a:endPara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ru-RU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с </a:t>
              </a:r>
              <a:r>
                <a:rPr lang="ru-RU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приложением «Виртуальный ассистент»</a:t>
              </a:r>
              <a:endPara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Надпись 2"/>
            <p:cNvSpPr txBox="1">
              <a:spLocks noChangeArrowheads="1"/>
            </p:cNvSpPr>
            <p:nvPr/>
          </p:nvSpPr>
          <p:spPr bwMode="auto">
            <a:xfrm>
              <a:off x="5142838" y="2502402"/>
              <a:ext cx="1259316" cy="666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Сайт 2</a:t>
              </a:r>
              <a:endPara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ru-RU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с </a:t>
              </a:r>
              <a:r>
                <a:rPr lang="ru-RU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приложением «Виртуальный ассистент»</a:t>
              </a:r>
              <a:endPara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Надпись 2"/>
            <p:cNvSpPr txBox="1">
              <a:spLocks noChangeArrowheads="1"/>
            </p:cNvSpPr>
            <p:nvPr/>
          </p:nvSpPr>
          <p:spPr bwMode="auto">
            <a:xfrm>
              <a:off x="5142838" y="3154463"/>
              <a:ext cx="1252376" cy="64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Сайт 3</a:t>
              </a:r>
              <a:endPara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ru-RU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с </a:t>
              </a:r>
              <a:r>
                <a:rPr lang="ru-RU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приложением «Виртуальный ассистент»</a:t>
              </a:r>
              <a:endPara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Надпись 2"/>
            <p:cNvSpPr txBox="1">
              <a:spLocks noChangeArrowheads="1"/>
            </p:cNvSpPr>
            <p:nvPr/>
          </p:nvSpPr>
          <p:spPr bwMode="auto">
            <a:xfrm>
              <a:off x="5142838" y="3777375"/>
              <a:ext cx="1252376" cy="709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Сайт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N </a:t>
              </a:r>
              <a:endPara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ru-RU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с </a:t>
              </a:r>
              <a:r>
                <a:rPr lang="ru-RU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приложением «Виртуальный ассистент»</a:t>
              </a:r>
              <a:endPara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Двойная стрелка влево/вправо 45"/>
            <p:cNvSpPr/>
            <p:nvPr/>
          </p:nvSpPr>
          <p:spPr>
            <a:xfrm>
              <a:off x="4009219" y="2037504"/>
              <a:ext cx="368227" cy="150395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7" name="Двойная стрелка влево/вправо 46"/>
            <p:cNvSpPr/>
            <p:nvPr/>
          </p:nvSpPr>
          <p:spPr>
            <a:xfrm>
              <a:off x="4009219" y="2708994"/>
              <a:ext cx="368227" cy="150395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8" name="Двойная стрелка влево/вправо 47"/>
            <p:cNvSpPr/>
            <p:nvPr/>
          </p:nvSpPr>
          <p:spPr>
            <a:xfrm>
              <a:off x="4009219" y="3324490"/>
              <a:ext cx="368227" cy="150395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9" name="Двойная стрелка влево/вправо 48"/>
            <p:cNvSpPr/>
            <p:nvPr/>
          </p:nvSpPr>
          <p:spPr>
            <a:xfrm>
              <a:off x="4009219" y="3920068"/>
              <a:ext cx="368227" cy="150395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0" name="Надпись 2"/>
            <p:cNvSpPr txBox="1">
              <a:spLocks noChangeArrowheads="1"/>
            </p:cNvSpPr>
            <p:nvPr/>
          </p:nvSpPr>
          <p:spPr bwMode="auto">
            <a:xfrm>
              <a:off x="1832771" y="5246681"/>
              <a:ext cx="2085726" cy="328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ru-RU" sz="14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Операторы</a:t>
              </a:r>
              <a:br>
                <a:rPr lang="ru-RU" sz="14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1400" i="1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Web</a:t>
              </a:r>
              <a:r>
                <a:rPr lang="ru-RU" sz="1400" i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-интерфейс</a:t>
              </a:r>
              <a:endParaRPr lang="ru-RU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Выгнутая влево стрелка 50"/>
            <p:cNvSpPr/>
            <p:nvPr/>
          </p:nvSpPr>
          <p:spPr>
            <a:xfrm rot="5657160">
              <a:off x="5999966" y="739131"/>
              <a:ext cx="476275" cy="1419336"/>
            </a:xfrm>
            <a:prstGeom prst="curved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2" name="Выгнутая влево стрелка 51"/>
            <p:cNvSpPr/>
            <p:nvPr/>
          </p:nvSpPr>
          <p:spPr>
            <a:xfrm rot="4617699" flipH="1" flipV="1">
              <a:off x="6438617" y="3872780"/>
              <a:ext cx="443096" cy="1436798"/>
            </a:xfrm>
            <a:prstGeom prst="curved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3" name="Двойная стрелка влево/вправо 52"/>
            <p:cNvSpPr/>
            <p:nvPr/>
          </p:nvSpPr>
          <p:spPr>
            <a:xfrm rot="5400000">
              <a:off x="1400003" y="1538942"/>
              <a:ext cx="242742" cy="105972"/>
            </a:xfrm>
            <a:prstGeom prst="left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2"/>
          </a:p>
        </p:txBody>
      </p:sp>
      <p:sp>
        <p:nvSpPr>
          <p:cNvPr id="23" name="TextBox 22"/>
          <p:cNvSpPr txBox="1"/>
          <p:nvPr/>
        </p:nvSpPr>
        <p:spPr>
          <a:xfrm>
            <a:off x="609600" y="5937504"/>
            <a:ext cx="9571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+mj-lt"/>
              </a:rPr>
              <a:t>Интерактивный </a:t>
            </a:r>
            <a:r>
              <a:rPr lang="ru-RU" sz="3600" dirty="0">
                <a:solidFill>
                  <a:srgbClr val="FF0000"/>
                </a:solidFill>
                <a:latin typeface="+mj-lt"/>
              </a:rPr>
              <a:t>робот «Виртуальный ассистент»</a:t>
            </a:r>
            <a:endParaRPr lang="ru-RU" sz="3600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56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685115" y="3911040"/>
            <a:ext cx="11266822" cy="4571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2"/>
          </a:p>
        </p:txBody>
      </p:sp>
      <p:sp>
        <p:nvSpPr>
          <p:cNvPr id="23" name="TextBox 22"/>
          <p:cNvSpPr txBox="1"/>
          <p:nvPr/>
        </p:nvSpPr>
        <p:spPr>
          <a:xfrm>
            <a:off x="609600" y="5937504"/>
            <a:ext cx="10511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+mj-lt"/>
              </a:rPr>
              <a:t>Выигрыш от использования Виртуального ассистента</a:t>
            </a:r>
            <a:endParaRPr lang="ru-RU" sz="36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1460" y="4166581"/>
            <a:ext cx="20545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Самостоятельно отвечает на</a:t>
            </a:r>
          </a:p>
          <a:p>
            <a:pPr algn="ctr"/>
            <a:r>
              <a:rPr lang="ru-RU" sz="2000" dirty="0" smtClean="0"/>
              <a:t> 100% типовых вопросов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05031" y="1014784"/>
            <a:ext cx="6779420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Работает                          </a:t>
            </a:r>
            <a:r>
              <a:rPr lang="ru-RU" sz="3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 энтузиазмом: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20" y="233692"/>
            <a:ext cx="2205867" cy="179131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431472" y="4166097"/>
            <a:ext cx="15966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dirty="0" smtClean="0"/>
              <a:t>Снижает затраты на содержание Службы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98654" y="4158021"/>
            <a:ext cx="1778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dirty="0"/>
              <a:t>Сокращает время </a:t>
            </a:r>
            <a:r>
              <a:rPr lang="ru-RU" sz="2000" dirty="0" smtClean="0"/>
              <a:t>ответа</a:t>
            </a:r>
          </a:p>
          <a:p>
            <a:pPr algn="ctr"/>
            <a:r>
              <a:rPr lang="ru-RU" sz="2000" dirty="0" smtClean="0"/>
              <a:t>до мгновенного 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404889" y="4158021"/>
            <a:ext cx="19306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dirty="0"/>
              <a:t>Получает высокую оценку клиентов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56095" y="4166097"/>
            <a:ext cx="29116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dirty="0"/>
              <a:t>Принимает до 30% </a:t>
            </a:r>
            <a:r>
              <a:rPr lang="ru-RU" sz="2000" dirty="0" smtClean="0"/>
              <a:t>обращений:</a:t>
            </a:r>
            <a:br>
              <a:rPr lang="ru-RU" sz="2000" dirty="0" smtClean="0"/>
            </a:br>
            <a:r>
              <a:rPr lang="ru-RU" sz="2000" dirty="0" smtClean="0"/>
              <a:t>новый, качественный канал взаимодействия</a:t>
            </a:r>
            <a:endParaRPr lang="ru-RU" sz="2000" dirty="0"/>
          </a:p>
        </p:txBody>
      </p:sp>
      <p:grpSp>
        <p:nvGrpSpPr>
          <p:cNvPr id="94" name="Группа 93"/>
          <p:cNvGrpSpPr/>
          <p:nvPr/>
        </p:nvGrpSpPr>
        <p:grpSpPr>
          <a:xfrm>
            <a:off x="1154257" y="3838575"/>
            <a:ext cx="190648" cy="190648"/>
            <a:chOff x="1007232" y="3799466"/>
            <a:chExt cx="268866" cy="268866"/>
          </a:xfrm>
        </p:grpSpPr>
        <p:sp>
          <p:nvSpPr>
            <p:cNvPr id="69" name="Овал 68"/>
            <p:cNvSpPr/>
            <p:nvPr/>
          </p:nvSpPr>
          <p:spPr>
            <a:xfrm>
              <a:off x="1007232" y="3799466"/>
              <a:ext cx="268866" cy="26886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1069950" y="3862184"/>
              <a:ext cx="143431" cy="1434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9" name="Рисунок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828" y="2775278"/>
            <a:ext cx="1244406" cy="807182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9071" y="2630978"/>
            <a:ext cx="979053" cy="969603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4741" y="2620633"/>
            <a:ext cx="1244135" cy="1036291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8320" y="2762250"/>
            <a:ext cx="902969" cy="896378"/>
          </a:xfrm>
          <a:prstGeom prst="rect">
            <a:avLst/>
          </a:prstGeom>
        </p:spPr>
      </p:pic>
      <p:grpSp>
        <p:nvGrpSpPr>
          <p:cNvPr id="100" name="Группа 99"/>
          <p:cNvGrpSpPr/>
          <p:nvPr/>
        </p:nvGrpSpPr>
        <p:grpSpPr>
          <a:xfrm>
            <a:off x="3059558" y="3838575"/>
            <a:ext cx="190648" cy="190648"/>
            <a:chOff x="1007232" y="3799466"/>
            <a:chExt cx="268866" cy="268866"/>
          </a:xfrm>
        </p:grpSpPr>
        <p:sp>
          <p:nvSpPr>
            <p:cNvPr id="101" name="Овал 100"/>
            <p:cNvSpPr/>
            <p:nvPr/>
          </p:nvSpPr>
          <p:spPr>
            <a:xfrm>
              <a:off x="1007232" y="3799466"/>
              <a:ext cx="268866" cy="26886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069950" y="3862184"/>
              <a:ext cx="143431" cy="1434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4757609" y="3838575"/>
            <a:ext cx="190648" cy="190648"/>
            <a:chOff x="1007232" y="3799466"/>
            <a:chExt cx="268866" cy="268866"/>
          </a:xfrm>
        </p:grpSpPr>
        <p:sp>
          <p:nvSpPr>
            <p:cNvPr id="104" name="Овал 103"/>
            <p:cNvSpPr/>
            <p:nvPr/>
          </p:nvSpPr>
          <p:spPr>
            <a:xfrm>
              <a:off x="1007232" y="3799466"/>
              <a:ext cx="268866" cy="26886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069950" y="3862184"/>
              <a:ext cx="143431" cy="1434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6949478" y="3838575"/>
            <a:ext cx="190648" cy="190648"/>
            <a:chOff x="1007232" y="3799466"/>
            <a:chExt cx="268866" cy="268866"/>
          </a:xfrm>
        </p:grpSpPr>
        <p:sp>
          <p:nvSpPr>
            <p:cNvPr id="107" name="Овал 106"/>
            <p:cNvSpPr/>
            <p:nvPr/>
          </p:nvSpPr>
          <p:spPr>
            <a:xfrm>
              <a:off x="1007232" y="3799466"/>
              <a:ext cx="268866" cy="26886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1069950" y="3862184"/>
              <a:ext cx="143431" cy="1434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9179558" y="3838575"/>
            <a:ext cx="190648" cy="190648"/>
            <a:chOff x="1007232" y="3799466"/>
            <a:chExt cx="268866" cy="268866"/>
          </a:xfrm>
        </p:grpSpPr>
        <p:sp>
          <p:nvSpPr>
            <p:cNvPr id="110" name="Овал 109"/>
            <p:cNvSpPr/>
            <p:nvPr/>
          </p:nvSpPr>
          <p:spPr>
            <a:xfrm>
              <a:off x="1007232" y="3799466"/>
              <a:ext cx="268866" cy="26886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1069950" y="3862184"/>
              <a:ext cx="143431" cy="1434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078" y="2311201"/>
            <a:ext cx="1291441" cy="1292439"/>
          </a:xfrm>
          <a:prstGeom prst="rect">
            <a:avLst/>
          </a:prstGeom>
        </p:spPr>
      </p:pic>
      <p:grpSp>
        <p:nvGrpSpPr>
          <p:cNvPr id="112" name="Группа 111"/>
          <p:cNvGrpSpPr/>
          <p:nvPr/>
        </p:nvGrpSpPr>
        <p:grpSpPr>
          <a:xfrm>
            <a:off x="11140114" y="3838575"/>
            <a:ext cx="190648" cy="190648"/>
            <a:chOff x="1007232" y="3799466"/>
            <a:chExt cx="268866" cy="268866"/>
          </a:xfrm>
        </p:grpSpPr>
        <p:sp>
          <p:nvSpPr>
            <p:cNvPr id="113" name="Овал 112"/>
            <p:cNvSpPr/>
            <p:nvPr/>
          </p:nvSpPr>
          <p:spPr>
            <a:xfrm>
              <a:off x="1007232" y="3799466"/>
              <a:ext cx="268866" cy="26886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069950" y="3862184"/>
              <a:ext cx="143431" cy="1434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2391" y="2523045"/>
            <a:ext cx="1133704" cy="1134580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3768949" y="4170727"/>
            <a:ext cx="21604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Снимает </a:t>
            </a:r>
            <a:endParaRPr lang="en-US" sz="2000" dirty="0"/>
          </a:p>
          <a:p>
            <a:pPr algn="ctr"/>
            <a:r>
              <a:rPr lang="ru-RU" sz="2000" dirty="0" smtClean="0"/>
              <a:t>нагрузку </a:t>
            </a:r>
            <a:r>
              <a:rPr lang="ru-RU" sz="2000" dirty="0"/>
              <a:t>в пиковое время</a:t>
            </a:r>
          </a:p>
        </p:txBody>
      </p:sp>
    </p:spTree>
    <p:extLst>
      <p:ext uri="{BB962C8B-B14F-4D97-AF65-F5344CB8AC3E}">
        <p14:creationId xmlns:p14="http://schemas.microsoft.com/office/powerpoint/2010/main" val="53480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2"/>
          </a:p>
        </p:txBody>
      </p:sp>
      <p:sp>
        <p:nvSpPr>
          <p:cNvPr id="23" name="TextBox 22"/>
          <p:cNvSpPr txBox="1"/>
          <p:nvPr/>
        </p:nvSpPr>
        <p:spPr>
          <a:xfrm>
            <a:off x="609600" y="5937504"/>
            <a:ext cx="9571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+mj-lt"/>
              </a:rPr>
              <a:t>Интерактивный робот «Виртуальный ассистент»</a:t>
            </a:r>
            <a:endParaRPr lang="ru-RU" sz="36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4310" y="335971"/>
            <a:ext cx="54795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2000" dirty="0"/>
              <a:t>Интуитивно понятный интерфейс для редактирования и наполнения базы </a:t>
            </a:r>
            <a:r>
              <a:rPr lang="ru-RU" sz="2000" dirty="0" smtClean="0"/>
              <a:t>знаний: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/>
              <a:t>не требуется умение </a:t>
            </a:r>
            <a:r>
              <a:rPr lang="ru-RU" sz="2000" dirty="0" smtClean="0"/>
              <a:t>программировать</a:t>
            </a:r>
            <a:endParaRPr lang="en-US" sz="2000" dirty="0" smtClean="0"/>
          </a:p>
          <a:p>
            <a:pPr lvl="0">
              <a:spcBef>
                <a:spcPts val="2400"/>
              </a:spcBef>
            </a:pPr>
            <a:r>
              <a:rPr lang="ru-RU" sz="2000" dirty="0" smtClean="0"/>
              <a:t>Автоматизированное </a:t>
            </a:r>
            <a:r>
              <a:rPr lang="ru-RU" sz="2000" dirty="0"/>
              <a:t>тестирование базы </a:t>
            </a:r>
            <a:r>
              <a:rPr lang="ru-RU" sz="2000" dirty="0" smtClean="0"/>
              <a:t>знаний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Имитация </a:t>
            </a:r>
            <a:r>
              <a:rPr lang="ru-RU" sz="2000" dirty="0"/>
              <a:t>работы на </a:t>
            </a:r>
            <a:r>
              <a:rPr lang="ru-RU" sz="2000" dirty="0" smtClean="0"/>
              <a:t>портале</a:t>
            </a:r>
            <a:endParaRPr lang="ru-RU" sz="2000" dirty="0"/>
          </a:p>
          <a:p>
            <a:pPr lvl="0">
              <a:spcBef>
                <a:spcPts val="2400"/>
              </a:spcBef>
            </a:pPr>
            <a:r>
              <a:rPr lang="ru-RU" sz="2000" dirty="0"/>
              <a:t>Возможность для специалиста </a:t>
            </a:r>
            <a:r>
              <a:rPr lang="ru-RU" sz="2000" dirty="0" smtClean="0"/>
              <a:t>присоединиться</a:t>
            </a:r>
            <a:br>
              <a:rPr lang="ru-RU" sz="2000" dirty="0" smtClean="0"/>
            </a:br>
            <a:r>
              <a:rPr lang="ru-RU" sz="2000" dirty="0" smtClean="0"/>
              <a:t>к </a:t>
            </a:r>
            <a:r>
              <a:rPr lang="ru-RU" sz="2000" dirty="0"/>
              <a:t>диалогу в любой момент</a:t>
            </a:r>
          </a:p>
          <a:p>
            <a:pPr lvl="0">
              <a:spcBef>
                <a:spcPts val="2400"/>
              </a:spcBef>
            </a:pPr>
            <a:r>
              <a:rPr lang="ru-RU" sz="2000" dirty="0"/>
              <a:t>Получение качественной аналитики по обращениям </a:t>
            </a:r>
          </a:p>
          <a:p>
            <a:pPr lvl="0">
              <a:spcBef>
                <a:spcPts val="2400"/>
              </a:spcBef>
            </a:pPr>
            <a:r>
              <a:rPr lang="ru-RU" sz="2000" dirty="0"/>
              <a:t>Свой стиль и набор </a:t>
            </a:r>
            <a:r>
              <a:rPr lang="ru-RU" sz="2000" dirty="0" err="1"/>
              <a:t>аватарок</a:t>
            </a:r>
            <a:r>
              <a:rPr lang="ru-RU" sz="2000" dirty="0"/>
              <a:t> для окна диалога на каждом сайте</a:t>
            </a:r>
          </a:p>
          <a:p>
            <a:pPr lvl="0">
              <a:spcBef>
                <a:spcPts val="2400"/>
              </a:spcBef>
            </a:pPr>
            <a:r>
              <a:rPr lang="ru-RU" sz="2000" dirty="0"/>
              <a:t>Умение вести непринужденную беседу</a:t>
            </a:r>
          </a:p>
          <a:p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-1660081" y="3105228"/>
            <a:ext cx="5430491" cy="630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959840" y="781050"/>
            <a:ext cx="190648" cy="190648"/>
            <a:chOff x="1007232" y="3799466"/>
            <a:chExt cx="268866" cy="268866"/>
          </a:xfrm>
        </p:grpSpPr>
        <p:sp>
          <p:nvSpPr>
            <p:cNvPr id="39" name="Овал 38"/>
            <p:cNvSpPr/>
            <p:nvPr/>
          </p:nvSpPr>
          <p:spPr>
            <a:xfrm>
              <a:off x="1007232" y="3799466"/>
              <a:ext cx="268866" cy="26886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69950" y="3862184"/>
              <a:ext cx="143431" cy="1434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959840" y="1804521"/>
            <a:ext cx="190648" cy="190648"/>
            <a:chOff x="1007232" y="3799466"/>
            <a:chExt cx="268866" cy="268866"/>
          </a:xfrm>
        </p:grpSpPr>
        <p:sp>
          <p:nvSpPr>
            <p:cNvPr id="42" name="Овал 41"/>
            <p:cNvSpPr/>
            <p:nvPr/>
          </p:nvSpPr>
          <p:spPr>
            <a:xfrm>
              <a:off x="1007232" y="3799466"/>
              <a:ext cx="268866" cy="26886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69950" y="3862184"/>
              <a:ext cx="143431" cy="1434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959840" y="2786455"/>
            <a:ext cx="190648" cy="190648"/>
            <a:chOff x="1007232" y="3799466"/>
            <a:chExt cx="268866" cy="268866"/>
          </a:xfrm>
        </p:grpSpPr>
        <p:sp>
          <p:nvSpPr>
            <p:cNvPr id="45" name="Овал 44"/>
            <p:cNvSpPr/>
            <p:nvPr/>
          </p:nvSpPr>
          <p:spPr>
            <a:xfrm>
              <a:off x="1007232" y="3799466"/>
              <a:ext cx="268866" cy="26886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69950" y="3862184"/>
              <a:ext cx="143431" cy="1434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959840" y="3665125"/>
            <a:ext cx="190648" cy="190648"/>
            <a:chOff x="1007232" y="3799466"/>
            <a:chExt cx="268866" cy="268866"/>
          </a:xfrm>
        </p:grpSpPr>
        <p:sp>
          <p:nvSpPr>
            <p:cNvPr id="48" name="Овал 47"/>
            <p:cNvSpPr/>
            <p:nvPr/>
          </p:nvSpPr>
          <p:spPr>
            <a:xfrm>
              <a:off x="1007232" y="3799466"/>
              <a:ext cx="268866" cy="26886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69950" y="3862184"/>
              <a:ext cx="143431" cy="1434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959840" y="4542425"/>
            <a:ext cx="190648" cy="190648"/>
            <a:chOff x="1007232" y="3799466"/>
            <a:chExt cx="268866" cy="268866"/>
          </a:xfrm>
        </p:grpSpPr>
        <p:sp>
          <p:nvSpPr>
            <p:cNvPr id="51" name="Овал 50"/>
            <p:cNvSpPr/>
            <p:nvPr/>
          </p:nvSpPr>
          <p:spPr>
            <a:xfrm>
              <a:off x="1007232" y="3799466"/>
              <a:ext cx="268866" cy="26886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1069950" y="3862184"/>
              <a:ext cx="143431" cy="1434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959840" y="5343525"/>
            <a:ext cx="190648" cy="190648"/>
            <a:chOff x="1007232" y="3799466"/>
            <a:chExt cx="268866" cy="268866"/>
          </a:xfrm>
        </p:grpSpPr>
        <p:sp>
          <p:nvSpPr>
            <p:cNvPr id="54" name="Овал 53"/>
            <p:cNvSpPr/>
            <p:nvPr/>
          </p:nvSpPr>
          <p:spPr>
            <a:xfrm>
              <a:off x="1007232" y="3799466"/>
              <a:ext cx="268866" cy="26886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1069950" y="3862184"/>
              <a:ext cx="143431" cy="1434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649" y="580317"/>
            <a:ext cx="5125608" cy="511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2"/>
          </a:p>
        </p:txBody>
      </p:sp>
      <p:sp>
        <p:nvSpPr>
          <p:cNvPr id="23" name="TextBox 22"/>
          <p:cNvSpPr txBox="1"/>
          <p:nvPr/>
        </p:nvSpPr>
        <p:spPr>
          <a:xfrm>
            <a:off x="609600" y="5937504"/>
            <a:ext cx="9571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+mj-lt"/>
              </a:rPr>
              <a:t>Интерактивный робот «Виртуальный ассистент</a:t>
            </a:r>
            <a:r>
              <a:rPr lang="ru-RU" sz="3600" dirty="0" smtClean="0">
                <a:solidFill>
                  <a:srgbClr val="FF0000"/>
                </a:solidFill>
                <a:latin typeface="+mj-lt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0778" y="437448"/>
            <a:ext cx="1004858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sz="2400" dirty="0"/>
              <a:t>Накопленный опыт по использованию Виртуального ассистента на ЭТП:</a:t>
            </a:r>
          </a:p>
          <a:p>
            <a:pPr marL="1162050" lvl="0">
              <a:spcBef>
                <a:spcPts val="2400"/>
              </a:spcBef>
            </a:pPr>
            <a:r>
              <a:rPr lang="ru-RU" sz="2400" dirty="0" smtClean="0"/>
              <a:t>Количество обращений к роботу возрастает</a:t>
            </a:r>
            <a:endParaRPr lang="en-US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2" y="835866"/>
            <a:ext cx="1114152" cy="110543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2" y="1756519"/>
            <a:ext cx="1114152" cy="11054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38" y="2682652"/>
            <a:ext cx="1114152" cy="11054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22" y="3625827"/>
            <a:ext cx="1109568" cy="1103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22" y="4553848"/>
            <a:ext cx="1109568" cy="11034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80778" y="2022042"/>
            <a:ext cx="11085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2050" lvl="0">
              <a:spcBef>
                <a:spcPts val="2400"/>
              </a:spcBef>
            </a:pPr>
            <a:r>
              <a:rPr lang="ru-RU" sz="2400" dirty="0"/>
              <a:t>База знаний </a:t>
            </a:r>
            <a:r>
              <a:rPr lang="ru-RU" sz="2400" dirty="0" smtClean="0"/>
              <a:t>оптимизируется и наращивается </a:t>
            </a:r>
            <a:r>
              <a:rPr lang="ru-RU" sz="2400" dirty="0"/>
              <a:t>на постоянной основе</a:t>
            </a:r>
          </a:p>
          <a:p>
            <a:pPr marL="1162050" lvl="0"/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0778" y="2909099"/>
            <a:ext cx="10987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2050" lvl="0"/>
            <a:r>
              <a:rPr lang="ru-RU" sz="2400" dirty="0"/>
              <a:t>Робот становится главным помощником для новых пользователей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0778" y="3604649"/>
            <a:ext cx="10769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2050"/>
            <a:r>
              <a:rPr lang="ru-RU" sz="2400" dirty="0"/>
              <a:t>Аналитика обращений дает качественную статистику для внутреннего аудита и оптимизации бизнес-процессов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0778" y="4678062"/>
            <a:ext cx="9843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2050"/>
            <a:r>
              <a:rPr lang="ru-RU" sz="2400" dirty="0" smtClean="0"/>
              <a:t>Робот — неотъемлемая часть Службы технической поддержки, способствует улучшению качества клиентского обслуживания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75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71462</TotalTime>
  <Words>439</Words>
  <Application>Microsoft Office PowerPoint</Application>
  <PresentationFormat>Широкоэкранный</PresentationFormat>
  <Paragraphs>70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Montserrat Bold</vt:lpstr>
      <vt:lpstr>Times New Roman</vt:lpstr>
      <vt:lpstr>Wingdings</vt:lpstr>
      <vt:lpstr>Тема Office</vt:lpstr>
      <vt:lpstr>Виртуальный ассистент: новый уровень клиентской и технической поддержки на ЭТП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закупочной деятельности с помощью электронных площадок</dc:title>
  <dc:creator>Максим Кузнецов</dc:creator>
  <cp:lastModifiedBy>Галина Машьянова</cp:lastModifiedBy>
  <cp:revision>344</cp:revision>
  <cp:lastPrinted>2019-08-28T12:24:23Z</cp:lastPrinted>
  <dcterms:created xsi:type="dcterms:W3CDTF">2019-08-08T15:43:25Z</dcterms:created>
  <dcterms:modified xsi:type="dcterms:W3CDTF">2020-03-02T12:27:05Z</dcterms:modified>
</cp:coreProperties>
</file>